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7" r:id="rId3"/>
    <p:sldId id="296" r:id="rId4"/>
    <p:sldId id="293" r:id="rId5"/>
    <p:sldId id="294" r:id="rId6"/>
    <p:sldId id="295" r:id="rId7"/>
    <p:sldId id="288" r:id="rId8"/>
    <p:sldId id="290" r:id="rId9"/>
    <p:sldId id="289" r:id="rId10"/>
    <p:sldId id="297" r:id="rId11"/>
    <p:sldId id="277" r:id="rId12"/>
    <p:sldId id="278" r:id="rId13"/>
    <p:sldId id="282" r:id="rId14"/>
    <p:sldId id="291" r:id="rId15"/>
    <p:sldId id="29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0986" autoAdjust="0"/>
  </p:normalViewPr>
  <p:slideViewPr>
    <p:cSldViewPr snapToGrid="0" snapToObjects="1">
      <p:cViewPr varScale="1">
        <p:scale>
          <a:sx n="93" d="100"/>
          <a:sy n="93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You’ll</a:t>
            </a:r>
            <a:r>
              <a:rPr lang="en-US" baseline="0" dirty="0" smtClean="0"/>
              <a:t> have this an assignment – I will model now to show you the process and the key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BEFORE</a:t>
            </a:r>
            <a:r>
              <a:rPr lang="en-US" baseline="0" dirty="0" smtClean="0">
                <a:latin typeface="Arial" charset="0"/>
                <a:ea typeface="ＭＳ Ｐゴシック" charset="-128"/>
                <a:cs typeface="ＭＳ Ｐゴシック" charset="-128"/>
              </a:rPr>
              <a:t> DURING AND AFTER READING </a:t>
            </a: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4" y="1708603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When can you help students </a:t>
            </a:r>
            <a:r>
              <a:rPr lang="en-US" i="1" dirty="0" smtClean="0"/>
              <a:t>increase attention focusing skills?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Which strategies are most useful to actively engage students in comprehension (e.g., “constructing a coherent mental representation of the text”)?   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8474" y="191170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Connecting Big Ideas in Van </a:t>
            </a:r>
            <a:r>
              <a:rPr lang="en-US" sz="3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den </a:t>
            </a:r>
            <a:r>
              <a:rPr lang="en-US" sz="32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Broek</a:t>
            </a:r>
            <a:r>
              <a:rPr lang="en-US" sz="3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&amp; Kremer’s text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Cornett’s Chapter 2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4" y="1502001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BEFORE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2364239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Set a purpose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Create motivation &gt; Focus on the goal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problem?  Why am I using this text?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Predict and Connect: Overview to activate prior knowledge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title?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a picture walk.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already know about this?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predict will happen/I will learn? 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8474" y="191170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Connecting Big Ideas in Van </a:t>
            </a:r>
            <a:r>
              <a:rPr lang="en-US" sz="3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den </a:t>
            </a:r>
            <a:r>
              <a:rPr lang="en-US" sz="32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Broek</a:t>
            </a:r>
            <a:r>
              <a:rPr lang="en-US" sz="3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&amp; Kremer’s text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Cornett’s Chapter 2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714" y="196537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DURING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(or listening or viewing)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913" y="1706026"/>
            <a:ext cx="8407382" cy="502909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/>
              <a:t>MONITOR</a:t>
            </a:r>
            <a:r>
              <a:rPr lang="en-US" sz="2400" dirty="0"/>
              <a:t>:  Be aware of mistakes and apply strategies to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repair</a:t>
            </a:r>
            <a:r>
              <a:rPr lang="en-US" sz="2400" dirty="0"/>
              <a:t>/revise </a:t>
            </a:r>
            <a:r>
              <a:rPr lang="en-US" sz="2400" dirty="0" smtClean="0"/>
              <a:t>understandings </a:t>
            </a:r>
            <a:r>
              <a:rPr lang="en-US" sz="2400" b="1" dirty="0" smtClean="0"/>
              <a:t>(CLARIFY)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Make Connections</a:t>
            </a:r>
            <a:r>
              <a:rPr lang="en-US" sz="2400" dirty="0" smtClean="0"/>
              <a:t>: Text-to-self, text-to-text, and text-to-world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Determine important ideas: </a:t>
            </a:r>
            <a:r>
              <a:rPr lang="en-US" sz="2400" dirty="0" smtClean="0"/>
              <a:t>Use text clues as evidence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Ask Questions: </a:t>
            </a:r>
            <a:r>
              <a:rPr lang="en-US" sz="2400" dirty="0"/>
              <a:t>Readers asks ?’</a:t>
            </a:r>
            <a:r>
              <a:rPr lang="en-US" sz="2400" dirty="0" err="1"/>
              <a:t>s</a:t>
            </a:r>
            <a:r>
              <a:rPr lang="en-US" sz="2400" dirty="0"/>
              <a:t> and reads to clarify before, during, and after reading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Analyze/Critique</a:t>
            </a:r>
            <a:r>
              <a:rPr lang="en-US" sz="2400" dirty="0" smtClean="0"/>
              <a:t>: Use text features and structures to reflect on what stands out (overall gist) and how it stands out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Visualize (Image): </a:t>
            </a:r>
            <a:r>
              <a:rPr lang="en-US" sz="2400" dirty="0" smtClean="0"/>
              <a:t>Use imagination and senses to picture, smell, taste, or feel something in the text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Infer</a:t>
            </a:r>
            <a:r>
              <a:rPr lang="en-US" sz="2400" dirty="0" smtClean="0"/>
              <a:t>: Use clues from text &amp; background knowledge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Summarize: </a:t>
            </a:r>
            <a:r>
              <a:rPr lang="en-US" sz="2400" dirty="0"/>
              <a:t>Identify the main idea and supporting details from the </a:t>
            </a:r>
            <a:r>
              <a:rPr lang="en-US" sz="2400" dirty="0" smtClean="0"/>
              <a:t>text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Synthesize</a:t>
            </a:r>
            <a:r>
              <a:rPr lang="en-US" sz="2400" dirty="0" smtClean="0"/>
              <a:t>: Tell the big ideas and add original reflection/interpretation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AFTER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Organize and Shape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best show my understanding of the most important big ideas?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Reflect and Revise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works and what doesn’t work</a:t>
            </a:r>
          </a:p>
          <a:p>
            <a:pPr>
              <a:lnSpc>
                <a:spcPct val="90000"/>
              </a:lnSpc>
            </a:pPr>
            <a:r>
              <a:rPr lang="en-US" sz="2600" b="1" dirty="0" smtClean="0"/>
              <a:t>Publish: Make comprehension public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share? With whom? When? Where?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(How can we, as teachers, make this experience authentic – to address a real purpose)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Read Cornett: Chapter</a:t>
            </a:r>
            <a:r>
              <a:rPr lang="en-US" sz="2400" dirty="0" smtClean="0"/>
              <a:t> 3 What learning contexts support classroom literacy communities? </a:t>
            </a:r>
          </a:p>
          <a:p>
            <a:r>
              <a:rPr lang="en-US" sz="2400" dirty="0" smtClean="0"/>
              <a:t>Complete Book Activity 1: Comprehension Self-Assessment (</a:t>
            </a:r>
            <a:r>
              <a:rPr lang="en-US" sz="2400" dirty="0" smtClean="0"/>
              <a:t>download from wiki, complete, and hand in with </a:t>
            </a:r>
            <a:r>
              <a:rPr lang="en-US" sz="2400" smtClean="0"/>
              <a:t>hard copy evidence </a:t>
            </a:r>
            <a:r>
              <a:rPr lang="en-US" sz="2400" dirty="0" smtClean="0"/>
              <a:t>of your active reading)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 How well did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967877" cy="44091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Generate a set of instructional practices that effective teachers use to build comprehension and create a classroom community (using homework) </a:t>
            </a:r>
          </a:p>
          <a:p>
            <a:r>
              <a:rPr lang="en-US" sz="2400" dirty="0" smtClean="0"/>
              <a:t>Engage in a text-based discussion to experience the real challenges associated with comprehending complex text (using hard text) and learn what comprehension really involves  </a:t>
            </a:r>
          </a:p>
          <a:p>
            <a:r>
              <a:rPr lang="en-US" sz="2400" dirty="0" smtClean="0"/>
              <a:t>Make connections between aspects of text-based discussions and comprehension as a problem solving process (using your ideas and the Cornett text)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</a:t>
            </a:r>
            <a:r>
              <a:rPr lang="en-US" dirty="0" smtClean="0"/>
              <a:t>Check Entrance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609" y="1600200"/>
            <a:ext cx="7967877" cy="440913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List at least four informal assessment tools (from Chapter 4) you can use </a:t>
            </a:r>
            <a:r>
              <a:rPr lang="en-US" sz="2400" dirty="0" smtClean="0"/>
              <a:t>to assess comprehension as personal meaning making and effective strategy use</a:t>
            </a:r>
          </a:p>
          <a:p>
            <a:pPr lvl="1"/>
            <a:r>
              <a:rPr lang="en-US" sz="2200" dirty="0" smtClean="0"/>
              <a:t>Background Interviews (learner, task, text, context) </a:t>
            </a:r>
          </a:p>
          <a:p>
            <a:pPr lvl="1"/>
            <a:r>
              <a:rPr lang="en-US" sz="2200" dirty="0" smtClean="0"/>
              <a:t>Good Reader Interviews</a:t>
            </a:r>
          </a:p>
          <a:p>
            <a:pPr lvl="1"/>
            <a:r>
              <a:rPr lang="en-US" sz="2200" dirty="0" smtClean="0"/>
              <a:t>Reading Inventories and Surveys </a:t>
            </a:r>
          </a:p>
          <a:p>
            <a:pPr lvl="1"/>
            <a:r>
              <a:rPr lang="en-US" sz="2200" dirty="0" smtClean="0"/>
              <a:t>Checklists and Rubric to track strategies, concepts, and skills (Cornett Text, Appendix B)</a:t>
            </a:r>
          </a:p>
          <a:p>
            <a:pPr lvl="1"/>
            <a:r>
              <a:rPr lang="en-US" sz="2200" dirty="0" smtClean="0"/>
              <a:t>Ranking student work according to benchmarks (top level, average level, bottom level) </a:t>
            </a:r>
          </a:p>
          <a:p>
            <a:pPr lvl="1"/>
            <a:r>
              <a:rPr lang="en-US" sz="2200" dirty="0" smtClean="0"/>
              <a:t>Anecdotal records and portfolios</a:t>
            </a:r>
          </a:p>
          <a:p>
            <a:pPr lvl="1"/>
            <a:r>
              <a:rPr lang="en-US" sz="2200" dirty="0" smtClean="0"/>
              <a:t>Reading and writing conferences </a:t>
            </a:r>
          </a:p>
          <a:p>
            <a:pPr lvl="1"/>
            <a:r>
              <a:rPr lang="en-US" sz="2200" dirty="0" smtClean="0"/>
              <a:t>Student self-assessment </a:t>
            </a:r>
          </a:p>
          <a:p>
            <a:pPr lvl="1"/>
            <a:endParaRPr lang="en-US" sz="22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Objectives: You will…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967877" cy="44091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CONTINUE: Engage </a:t>
            </a:r>
            <a:r>
              <a:rPr lang="en-US" sz="2400" dirty="0" smtClean="0"/>
              <a:t>in/observe a text-based discussion to experience the real challenges associated with comprehending complex text (using hard text) and learn what comprehension really involves  </a:t>
            </a:r>
          </a:p>
          <a:p>
            <a:r>
              <a:rPr lang="en-US" sz="2400" dirty="0" smtClean="0"/>
              <a:t>Make connections between aspects of text-based discussions and comprehension as a problem solving process (using your ideas and the Cornett text)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Classroom Snapshot: Comprehension as Problem Solving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418505" cy="4144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General Instructional Practices                How focus attention on      					comprehension strategy use?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98474" y="2826493"/>
            <a:ext cx="8418505" cy="136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" idx="0"/>
          </p:cNvCxnSpPr>
          <p:nvPr/>
        </p:nvCxnSpPr>
        <p:spPr>
          <a:xfrm rot="16200000" flipH="1">
            <a:off x="2636938" y="4051988"/>
            <a:ext cx="4144963" cy="3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5366" y="5134112"/>
            <a:ext cx="18881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</a:t>
            </a:r>
          </a:p>
          <a:p>
            <a:r>
              <a:rPr lang="en-US" dirty="0" smtClean="0"/>
              <a:t>Phonics</a:t>
            </a:r>
          </a:p>
          <a:p>
            <a:r>
              <a:rPr lang="en-US" dirty="0" smtClean="0"/>
              <a:t>Fluency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Comprehension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Classroom Snapshot: Comprehension as Problem Solving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418505" cy="4144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General Instructional Practices                How focus attention on      					comprehension strategy use?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98474" y="2826493"/>
            <a:ext cx="8418505" cy="136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" idx="0"/>
          </p:cNvCxnSpPr>
          <p:nvPr/>
        </p:nvCxnSpPr>
        <p:spPr>
          <a:xfrm rot="16200000" flipH="1">
            <a:off x="2636938" y="4051988"/>
            <a:ext cx="4144963" cy="3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5366" y="5134112"/>
            <a:ext cx="64656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</a:t>
            </a:r>
          </a:p>
          <a:p>
            <a:r>
              <a:rPr lang="en-US" dirty="0" smtClean="0"/>
              <a:t>Phonics</a:t>
            </a:r>
          </a:p>
          <a:p>
            <a:r>
              <a:rPr lang="en-US" dirty="0" smtClean="0"/>
              <a:t>Fluency – echo me, choral read</a:t>
            </a:r>
          </a:p>
          <a:p>
            <a:r>
              <a:rPr lang="en-US" dirty="0" smtClean="0"/>
              <a:t>Vocabulary – defining strategies (infer, visualize) </a:t>
            </a:r>
          </a:p>
          <a:p>
            <a:r>
              <a:rPr lang="en-US" dirty="0" smtClean="0"/>
              <a:t>Comprehension – elaborate, connect, tableaux, </a:t>
            </a:r>
            <a:r>
              <a:rPr lang="en-US" dirty="0" err="1" smtClean="0"/>
              <a:t>pantamimes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8474" y="3031304"/>
            <a:ext cx="41061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Ask to elaborate with evidence</a:t>
            </a:r>
          </a:p>
          <a:p>
            <a:r>
              <a:rPr lang="en-US" dirty="0" smtClean="0"/>
              <a:t>Think questions (with time) </a:t>
            </a:r>
          </a:p>
          <a:p>
            <a:r>
              <a:rPr lang="en-US" dirty="0" smtClean="0"/>
              <a:t>Partner talk – social meaning making</a:t>
            </a:r>
          </a:p>
          <a:p>
            <a:r>
              <a:rPr lang="en-US" dirty="0" smtClean="0"/>
              <a:t>Specific about reinforcement:</a:t>
            </a:r>
            <a:br>
              <a:rPr lang="en-US" dirty="0" smtClean="0"/>
            </a:br>
            <a:r>
              <a:rPr lang="en-US" dirty="0" smtClean="0"/>
              <a:t>    good connecting, identifying clues</a:t>
            </a:r>
          </a:p>
          <a:p>
            <a:r>
              <a:rPr lang="en-US" dirty="0" smtClean="0"/>
              <a:t>    that informed thinking</a:t>
            </a:r>
          </a:p>
          <a:p>
            <a:r>
              <a:rPr lang="en-US" dirty="0" smtClean="0"/>
              <a:t>What the big idea?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7683" y="3074464"/>
            <a:ext cx="42559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</a:t>
            </a:r>
          </a:p>
          <a:p>
            <a:r>
              <a:rPr lang="en-US" dirty="0" smtClean="0"/>
              <a:t>Give examples</a:t>
            </a:r>
          </a:p>
          <a:p>
            <a:r>
              <a:rPr lang="en-US" dirty="0" smtClean="0"/>
              <a:t>Link with other strategies</a:t>
            </a:r>
          </a:p>
          <a:p>
            <a:r>
              <a:rPr lang="en-US" dirty="0" smtClean="0"/>
              <a:t>Reiterate how &amp; when to use strategies</a:t>
            </a:r>
          </a:p>
          <a:p>
            <a:endParaRPr lang="en-US" dirty="0" smtClean="0"/>
          </a:p>
          <a:p>
            <a:r>
              <a:rPr lang="en-US" dirty="0" smtClean="0"/>
              <a:t>(inferring, determining importance, </a:t>
            </a:r>
          </a:p>
          <a:p>
            <a:r>
              <a:rPr lang="en-US" dirty="0" smtClean="0"/>
              <a:t>visualizing)  </a:t>
            </a:r>
            <a:br>
              <a:rPr lang="en-US" dirty="0" smtClean="0"/>
            </a:br>
            <a:r>
              <a:rPr lang="en-US" dirty="0" smtClean="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Text-Based Discussion…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 discussion that engages students in an INTERACTIVE reading of a CHALLENGING text.  </a:t>
            </a:r>
          </a:p>
          <a:p>
            <a:r>
              <a:rPr lang="en-US" sz="3200" dirty="0" smtClean="0"/>
              <a:t>The goal: </a:t>
            </a:r>
          </a:p>
          <a:p>
            <a:pPr lvl="1"/>
            <a:r>
              <a:rPr lang="en-US" sz="3000" dirty="0" smtClean="0"/>
              <a:t>To engage students in actively constructing their understanding of text  with your support (e.g., high level questions, explicit teaching) 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18473"/>
            <a:ext cx="7556313" cy="1116106"/>
          </a:xfrm>
        </p:spPr>
        <p:txBody>
          <a:bodyPr/>
          <a:lstStyle/>
          <a:p>
            <a:r>
              <a:rPr lang="en-US" dirty="0" smtClean="0"/>
              <a:t>My planning guide for our text-based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269" y="1402853"/>
            <a:ext cx="8445811" cy="5455147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PLAN </a:t>
            </a:r>
          </a:p>
          <a:p>
            <a:r>
              <a:rPr lang="en-US" sz="2400" b="1" dirty="0" smtClean="0"/>
              <a:t>1. I want my students to know: </a:t>
            </a:r>
          </a:p>
          <a:p>
            <a:pPr lvl="1"/>
            <a:r>
              <a:rPr lang="en-US" sz="2000" dirty="0" smtClean="0"/>
              <a:t>What is reading comprehension?</a:t>
            </a:r>
          </a:p>
          <a:p>
            <a:pPr lvl="1"/>
            <a:r>
              <a:rPr lang="en-US" sz="2000" dirty="0" smtClean="0"/>
              <a:t>What happens during the reading comprehension process? </a:t>
            </a:r>
          </a:p>
          <a:p>
            <a:pPr lvl="1"/>
            <a:r>
              <a:rPr lang="en-US" sz="2000" dirty="0" smtClean="0"/>
              <a:t>What can cause comprehension to fail?  </a:t>
            </a:r>
          </a:p>
          <a:p>
            <a:r>
              <a:rPr lang="en-US" sz="2400" b="1" dirty="0" smtClean="0"/>
              <a:t>2. Anticipate what might be hard about the text: </a:t>
            </a:r>
          </a:p>
          <a:p>
            <a:pPr lvl="1"/>
            <a:r>
              <a:rPr lang="en-US" sz="2000" dirty="0" smtClean="0"/>
              <a:t>Lots of technical language </a:t>
            </a:r>
          </a:p>
          <a:p>
            <a:pPr lvl="1"/>
            <a:r>
              <a:rPr lang="en-US" sz="2000" dirty="0" smtClean="0"/>
              <a:t>Many complex ideas that may be new for many students</a:t>
            </a:r>
          </a:p>
          <a:p>
            <a:pPr lvl="1"/>
            <a:r>
              <a:rPr lang="en-US" sz="2000" dirty="0" smtClean="0"/>
              <a:t>Figures and tables hard to “read” and hard to connect information in the text to the information in the figures/tables</a:t>
            </a:r>
          </a:p>
          <a:p>
            <a:r>
              <a:rPr lang="en-US" sz="2200" b="1" dirty="0" smtClean="0"/>
              <a:t>Determine good stopping points and develop questions </a:t>
            </a:r>
            <a:r>
              <a:rPr lang="en-US" sz="2200" dirty="0" smtClean="0"/>
              <a:t>to help focus attention on the important pieces (without telling you all the answers) – YOU socially build understanding as a group and I support you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What’s the big idea?  What’s going on here?  Why is this important in real life?  </a:t>
            </a:r>
          </a:p>
          <a:p>
            <a:r>
              <a:rPr lang="en-US" sz="2400" dirty="0" smtClean="0"/>
              <a:t>Big ideas “fuel a natural desire to make sense (to inquiry) and provides something worthwhile to think about” </a:t>
            </a:r>
          </a:p>
          <a:p>
            <a:r>
              <a:rPr lang="en-US" sz="2400" dirty="0" smtClean="0"/>
              <a:t>Big ideas overlap multiple disciplines (CCSS = interdisciplinary thinking to solve new problems) </a:t>
            </a:r>
          </a:p>
          <a:p>
            <a:r>
              <a:rPr lang="en-US" sz="2400" dirty="0" smtClean="0"/>
              <a:t>We’ll explore more about this next </a:t>
            </a:r>
            <a:r>
              <a:rPr lang="en-US" sz="2400" dirty="0" smtClean="0"/>
              <a:t>week</a:t>
            </a:r>
            <a:r>
              <a:rPr lang="en-US" sz="2400" dirty="0" smtClean="0"/>
              <a:t>…</a:t>
            </a:r>
            <a:r>
              <a:rPr lang="en-US" sz="2400" dirty="0" smtClean="0"/>
              <a:t>For now, let’s apply to </a:t>
            </a:r>
            <a:r>
              <a:rPr lang="en-US" sz="2400" dirty="0" smtClean="0"/>
              <a:t>the text we just read! </a:t>
            </a:r>
            <a:r>
              <a:rPr lang="en-US" sz="2400" dirty="0" smtClean="0"/>
              <a:t>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So, what’s the big idea?? (What key understandings </a:t>
            </a:r>
            <a:r>
              <a:rPr lang="en-US" sz="3200" dirty="0" smtClean="0"/>
              <a:t>can you connect to the real world?)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308920"/>
            <a:ext cx="7556313" cy="4144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What’s the teacher’s role in helping students comprehend (e.g., construct a coherent mental representation of the text)? </a:t>
            </a:r>
          </a:p>
          <a:p>
            <a:pPr lvl="1"/>
            <a:r>
              <a:rPr lang="en-US" sz="2200" dirty="0" smtClean="0"/>
              <a:t>Increase attention focusing skills &gt;&gt; HOW?  </a:t>
            </a:r>
          </a:p>
          <a:p>
            <a:pPr lvl="2"/>
            <a:r>
              <a:rPr lang="en-US" sz="2200" b="1" dirty="0" smtClean="0"/>
              <a:t>Strategies before, during, and after reading  (Comprehension Problem Solving CPS) </a:t>
            </a:r>
          </a:p>
          <a:p>
            <a:pPr lvl="1"/>
            <a:r>
              <a:rPr lang="en-US" sz="2200" dirty="0" smtClean="0"/>
              <a:t>Make sure reading is motivating &gt;&gt; HOW?? </a:t>
            </a:r>
          </a:p>
          <a:p>
            <a:pPr lvl="2"/>
            <a:r>
              <a:rPr lang="en-US" sz="2200" dirty="0" smtClean="0"/>
              <a:t>Reading should be rewarding (e.g., make sense, learn something) and focus on </a:t>
            </a:r>
            <a:r>
              <a:rPr lang="en-US" sz="2200" b="1" dirty="0" smtClean="0"/>
              <a:t>personal interests and big ideas </a:t>
            </a:r>
            <a:r>
              <a:rPr lang="en-US" sz="2200" dirty="0" smtClean="0"/>
              <a:t>(real-world connections) </a:t>
            </a:r>
          </a:p>
          <a:p>
            <a:pPr lvl="1"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4562</TotalTime>
  <Words>1168</Words>
  <Application>Microsoft Macintosh PowerPoint</Application>
  <PresentationFormat>On-screen Show (4:3)</PresentationFormat>
  <Paragraphs>115</Paragraphs>
  <Slides>15</Slides>
  <Notes>6</Notes>
  <HiddenSlides>2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Advantage</vt:lpstr>
      <vt:lpstr>Slide 1</vt:lpstr>
      <vt:lpstr>Quick Check Entrance Ticket</vt:lpstr>
      <vt:lpstr>Today’s Objectives: You will…</vt:lpstr>
      <vt:lpstr>Classroom Snapshot: Comprehension as Problem Solving</vt:lpstr>
      <vt:lpstr>Classroom Snapshot: Comprehension as Problem Solving</vt:lpstr>
      <vt:lpstr>Text-Based Discussion…</vt:lpstr>
      <vt:lpstr>My planning guide for our text-based discussion</vt:lpstr>
      <vt:lpstr>Big Ideas</vt:lpstr>
      <vt:lpstr>So, what’s the big idea?? (What key understandings can you connect to the real world?) </vt:lpstr>
      <vt:lpstr>When can you help students increase attention focusing skills?  Which strategies are most useful to actively engage students in comprehension (e.g., “constructing a coherent mental representation of the text”)?     </vt:lpstr>
      <vt:lpstr>BEFORE Reading Strategies  </vt:lpstr>
      <vt:lpstr>DURING Reading Strategies  (or listening or viewing) </vt:lpstr>
      <vt:lpstr>AFTER Reading Strategies  </vt:lpstr>
      <vt:lpstr>Homework</vt:lpstr>
      <vt:lpstr>Objectives: How well did you…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171</cp:revision>
  <cp:lastPrinted>2011-09-13T19:00:50Z</cp:lastPrinted>
  <dcterms:created xsi:type="dcterms:W3CDTF">2013-09-16T19:56:02Z</dcterms:created>
  <dcterms:modified xsi:type="dcterms:W3CDTF">2013-09-16T21:13:25Z</dcterms:modified>
</cp:coreProperties>
</file>